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-23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aprile 10,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‹n.›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aprile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aprile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aprile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aprile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aprile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aprile 10,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aprile 10,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aprile 10,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aprile 10,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aprile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aprile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ngenialebook.wordpress.com/2013/11/23/starting-working-collaboratively/" TargetMode="External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renalut@live.it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localhost/yahoo.itmailto/gildagaleotti@" TargetMode="External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ngenialebook.wordpress.com/2013/11/23/starting-working-collaboratively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book-reader.it/news/guida-ai-formati-per-ebook-reader/" TargetMode="External"/><Relationship Id="rId3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err="1"/>
              <a:t>About</a:t>
            </a:r>
            <a:r>
              <a:rPr lang="it-IT" dirty="0"/>
              <a:t>  e-Book </a:t>
            </a:r>
            <a:r>
              <a:rPr lang="it-IT" dirty="0" err="1"/>
              <a:t>shared</a:t>
            </a:r>
            <a:r>
              <a:rPr lang="it-IT" dirty="0"/>
              <a:t> building</a:t>
            </a:r>
            <a:br>
              <a:rPr lang="it-IT" dirty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err="1" smtClean="0"/>
              <a:t>Working</a:t>
            </a:r>
            <a:r>
              <a:rPr lang="it-IT" dirty="0" smtClean="0"/>
              <a:t> </a:t>
            </a:r>
            <a:r>
              <a:rPr lang="it-IT" dirty="0" err="1" smtClean="0"/>
              <a:t>paper</a:t>
            </a:r>
            <a:r>
              <a:rPr lang="it-IT" dirty="0" smtClean="0"/>
              <a:t> for </a:t>
            </a:r>
            <a:r>
              <a:rPr lang="it-IT" dirty="0" err="1" smtClean="0"/>
              <a:t>Congenial</a:t>
            </a:r>
            <a:r>
              <a:rPr lang="it-IT" dirty="0" smtClean="0"/>
              <a:t> e-book </a:t>
            </a:r>
            <a:endParaRPr lang="it-IT" dirty="0"/>
          </a:p>
        </p:txBody>
      </p:sp>
      <p:pic>
        <p:nvPicPr>
          <p:cNvPr id="4" name="Immagine 3" descr="congenial8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86" y="6009587"/>
            <a:ext cx="8672285" cy="658367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290286" y="127000"/>
            <a:ext cx="252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Ermioni</a:t>
            </a:r>
            <a:r>
              <a:rPr lang="it-IT" dirty="0" smtClean="0"/>
              <a:t>  13 </a:t>
            </a:r>
            <a:r>
              <a:rPr lang="it-IT" dirty="0" err="1" smtClean="0"/>
              <a:t>Aplil</a:t>
            </a:r>
            <a:r>
              <a:rPr lang="it-IT" dirty="0" smtClean="0"/>
              <a:t> 2014</a:t>
            </a:r>
            <a:endParaRPr lang="it-IT" dirty="0"/>
          </a:p>
        </p:txBody>
      </p:sp>
      <p:pic>
        <p:nvPicPr>
          <p:cNvPr id="6" name="Immagine 5" descr="bandiera_greca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3365" y="127000"/>
            <a:ext cx="3309803" cy="205161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90285" y="653143"/>
            <a:ext cx="3701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Renato Luti – </a:t>
            </a:r>
            <a:r>
              <a:rPr lang="it-IT" dirty="0" err="1" smtClean="0"/>
              <a:t>EdaForum</a:t>
            </a:r>
            <a:r>
              <a:rPr lang="it-IT" dirty="0" smtClean="0"/>
              <a:t>, </a:t>
            </a:r>
            <a:r>
              <a:rPr lang="it-IT" dirty="0" err="1" smtClean="0"/>
              <a:t>Italy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24300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975429"/>
            <a:ext cx="6777317" cy="2013857"/>
          </a:xfrm>
        </p:spPr>
        <p:txBody>
          <a:bodyPr/>
          <a:lstStyle/>
          <a:p>
            <a:pPr marL="342900" lvl="2" indent="-274320"/>
            <a:r>
              <a:rPr lang="it-IT" sz="3200" b="1" dirty="0" smtClean="0"/>
              <a:t>  2. </a:t>
            </a:r>
            <a:r>
              <a:rPr lang="it-IT" sz="3200" b="1" dirty="0" err="1" smtClean="0"/>
              <a:t>conserved</a:t>
            </a:r>
            <a:r>
              <a:rPr lang="it-IT" sz="3200" b="1" dirty="0" smtClean="0"/>
              <a:t> </a:t>
            </a:r>
            <a:r>
              <a:rPr lang="it-IT" sz="3200" b="1" dirty="0"/>
              <a:t>in </a:t>
            </a:r>
            <a:r>
              <a:rPr lang="it-IT" sz="3200" b="1" dirty="0" err="1"/>
              <a:t>own</a:t>
            </a:r>
            <a:r>
              <a:rPr lang="it-IT" sz="3200" b="1" dirty="0"/>
              <a:t> server of </a:t>
            </a:r>
            <a:r>
              <a:rPr lang="it-IT" sz="3200" b="1" dirty="0" err="1"/>
              <a:t>each</a:t>
            </a:r>
            <a:r>
              <a:rPr lang="it-IT" sz="3200" b="1" dirty="0"/>
              <a:t> partner </a:t>
            </a:r>
            <a:r>
              <a:rPr lang="it-IT" sz="3200" b="1" dirty="0" err="1"/>
              <a:t>institution</a:t>
            </a:r>
            <a:r>
              <a:rPr lang="it-IT" sz="3200" b="1" dirty="0"/>
              <a:t> [</a:t>
            </a:r>
            <a:r>
              <a:rPr lang="it-IT" sz="3200" b="1" dirty="0" err="1"/>
              <a:t>recomended</a:t>
            </a:r>
            <a:r>
              <a:rPr lang="it-IT" sz="3200" b="1" dirty="0"/>
              <a:t> 1st </a:t>
            </a:r>
            <a:r>
              <a:rPr lang="it-IT" sz="3200" b="1" dirty="0">
                <a:sym typeface="Wingdings"/>
              </a:rPr>
              <a:t></a:t>
            </a:r>
            <a:r>
              <a:rPr lang="it-IT" sz="3200" b="1" dirty="0"/>
              <a:t>]</a:t>
            </a:r>
          </a:p>
          <a:p>
            <a:pPr marL="68580" indent="0"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603050"/>
          </a:xfrm>
        </p:spPr>
        <p:txBody>
          <a:bodyPr>
            <a:noAutofit/>
          </a:bodyPr>
          <a:lstStyle/>
          <a:p>
            <a:r>
              <a:rPr lang="it-IT" sz="3200" b="1" dirty="0"/>
              <a:t>IV.    </a:t>
            </a:r>
            <a:r>
              <a:rPr lang="it-IT" sz="3200" b="1" dirty="0" err="1"/>
              <a:t>Question</a:t>
            </a:r>
            <a:r>
              <a:rPr lang="it-IT" sz="3200" b="1" dirty="0"/>
              <a:t> </a:t>
            </a:r>
            <a:r>
              <a:rPr lang="it-IT" sz="3200" b="1" dirty="0" err="1"/>
              <a:t>about</a:t>
            </a:r>
            <a:r>
              <a:rPr lang="it-IT" sz="3200" b="1" dirty="0"/>
              <a:t> </a:t>
            </a:r>
            <a:r>
              <a:rPr lang="it-IT" sz="3200" b="1" dirty="0" err="1"/>
              <a:t>attached</a:t>
            </a:r>
            <a:r>
              <a:rPr lang="it-IT" sz="3200" b="1" dirty="0"/>
              <a:t> </a:t>
            </a:r>
            <a:r>
              <a:rPr lang="it-IT" sz="3200" b="1" dirty="0" err="1"/>
              <a:t>files</a:t>
            </a:r>
            <a:r>
              <a:rPr lang="it-IT" sz="3200" b="1" dirty="0"/>
              <a:t> (</a:t>
            </a:r>
            <a:r>
              <a:rPr lang="it-IT" sz="3200" b="1" dirty="0" err="1"/>
              <a:t>documents</a:t>
            </a:r>
            <a:r>
              <a:rPr lang="it-IT" sz="3200" b="1" dirty="0"/>
              <a:t>, </a:t>
            </a:r>
            <a:r>
              <a:rPr lang="it-IT" sz="3200" b="1" dirty="0" err="1"/>
              <a:t>pictures</a:t>
            </a:r>
            <a:r>
              <a:rPr lang="it-IT" sz="3200" b="1" dirty="0"/>
              <a:t>, </a:t>
            </a:r>
            <a:r>
              <a:rPr lang="it-IT" sz="3200" b="1" dirty="0" err="1"/>
              <a:t>photoes</a:t>
            </a:r>
            <a:r>
              <a:rPr lang="it-IT" sz="3200" b="1" dirty="0"/>
              <a:t>, </a:t>
            </a:r>
            <a:r>
              <a:rPr lang="it-IT" sz="3200" b="1" dirty="0" err="1"/>
              <a:t>videos</a:t>
            </a:r>
            <a:r>
              <a:rPr lang="it-IT" sz="3200" b="1" dirty="0"/>
              <a:t>) </a:t>
            </a:r>
            <a:r>
              <a:rPr lang="it-IT" sz="3200" b="1" dirty="0" err="1"/>
              <a:t>where</a:t>
            </a:r>
            <a:r>
              <a:rPr lang="it-IT" sz="3200" b="1" dirty="0"/>
              <a:t> to </a:t>
            </a:r>
            <a:r>
              <a:rPr lang="it-IT" sz="3200" b="1" dirty="0" err="1"/>
              <a:t>store</a:t>
            </a:r>
            <a:r>
              <a:rPr lang="it-IT" sz="3200" b="1" dirty="0"/>
              <a:t> the </a:t>
            </a:r>
            <a:r>
              <a:rPr lang="it-IT" sz="3200" b="1" dirty="0" err="1"/>
              <a:t>files</a:t>
            </a:r>
            <a:r>
              <a:rPr lang="it-IT" sz="3200" b="1" dirty="0" smtClean="0"/>
              <a:t>?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449695" y="6219762"/>
            <a:ext cx="247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Ermioni</a:t>
            </a:r>
            <a:r>
              <a:rPr lang="it-IT" dirty="0"/>
              <a:t>  13 </a:t>
            </a:r>
            <a:r>
              <a:rPr lang="it-IT" dirty="0" smtClean="0"/>
              <a:t>April </a:t>
            </a:r>
            <a:r>
              <a:rPr lang="it-IT" dirty="0"/>
              <a:t>2014</a:t>
            </a:r>
          </a:p>
        </p:txBody>
      </p:sp>
      <p:pic>
        <p:nvPicPr>
          <p:cNvPr id="6" name="Immagine 5" descr="congenial8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297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884714"/>
            <a:ext cx="6777317" cy="2947915"/>
          </a:xfrm>
        </p:spPr>
        <p:txBody>
          <a:bodyPr/>
          <a:lstStyle/>
          <a:p>
            <a:pPr marL="342900" lvl="2" indent="-274320"/>
            <a:r>
              <a:rPr lang="it-IT" sz="3200" b="1" dirty="0" smtClean="0"/>
              <a:t>  3. </a:t>
            </a:r>
            <a:r>
              <a:rPr lang="it-IT" sz="3200" b="1" dirty="0" err="1" smtClean="0"/>
              <a:t>external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servers</a:t>
            </a:r>
            <a:r>
              <a:rPr lang="it-IT" sz="3200" b="1" dirty="0" smtClean="0"/>
              <a:t> (</a:t>
            </a:r>
            <a:r>
              <a:rPr lang="it-IT" sz="3200" b="1" u="sng" dirty="0" err="1" smtClean="0"/>
              <a:t>youtube</a:t>
            </a:r>
            <a:r>
              <a:rPr lang="it-IT" sz="3200" b="1" dirty="0" smtClean="0"/>
              <a:t> for </a:t>
            </a:r>
            <a:r>
              <a:rPr lang="it-IT" sz="3200" b="1" dirty="0" err="1" smtClean="0"/>
              <a:t>videos</a:t>
            </a:r>
            <a:r>
              <a:rPr lang="it-IT" sz="3200" b="1" dirty="0" smtClean="0"/>
              <a:t> and </a:t>
            </a:r>
            <a:r>
              <a:rPr lang="it-IT" sz="3200" b="1" u="sng" dirty="0" err="1" smtClean="0"/>
              <a:t>webalbum</a:t>
            </a:r>
            <a:r>
              <a:rPr lang="it-IT" sz="3200" b="1" dirty="0" smtClean="0"/>
              <a:t> for photo-album) [</a:t>
            </a:r>
            <a:r>
              <a:rPr lang="it-IT" sz="3200" b="1" dirty="0" err="1" smtClean="0"/>
              <a:t>recomended</a:t>
            </a:r>
            <a:r>
              <a:rPr lang="it-IT" sz="3200" b="1" dirty="0" smtClean="0"/>
              <a:t> 2nd ]   </a:t>
            </a:r>
            <a:r>
              <a:rPr lang="it-IT" sz="3200" b="1" dirty="0" err="1" smtClean="0"/>
              <a:t>this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solution</a:t>
            </a:r>
            <a:r>
              <a:rPr lang="it-IT" sz="3200" b="1" dirty="0" smtClean="0"/>
              <a:t> </a:t>
            </a:r>
            <a:r>
              <a:rPr lang="it-IT" sz="3200" b="1" dirty="0" err="1" smtClean="0"/>
              <a:t>riquired</a:t>
            </a:r>
            <a:r>
              <a:rPr lang="it-IT" sz="3200" b="1" dirty="0" smtClean="0"/>
              <a:t> upload by </a:t>
            </a:r>
            <a:r>
              <a:rPr lang="it-IT" sz="3200" b="1" dirty="0" err="1" smtClean="0"/>
              <a:t>every</a:t>
            </a:r>
            <a:r>
              <a:rPr lang="it-IT" sz="3200" b="1" dirty="0" smtClean="0"/>
              <a:t> partner </a:t>
            </a:r>
            <a:r>
              <a:rPr lang="it-IT" sz="3200" b="1" dirty="0" err="1" smtClean="0"/>
              <a:t>too</a:t>
            </a:r>
            <a:r>
              <a:rPr lang="it-IT" sz="3200" b="1" dirty="0" smtClean="0"/>
              <a:t>. </a:t>
            </a:r>
            <a:endParaRPr lang="it-IT" sz="3200" b="1" dirty="0"/>
          </a:p>
          <a:p>
            <a:pPr marL="68580" indent="0"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043490" y="1027663"/>
            <a:ext cx="7024744" cy="1621193"/>
          </a:xfrm>
        </p:spPr>
        <p:txBody>
          <a:bodyPr>
            <a:noAutofit/>
          </a:bodyPr>
          <a:lstStyle/>
          <a:p>
            <a:r>
              <a:rPr lang="it-IT" sz="3200" b="1" dirty="0"/>
              <a:t>IV.    </a:t>
            </a:r>
            <a:r>
              <a:rPr lang="it-IT" sz="3200" b="1" dirty="0" err="1"/>
              <a:t>Question</a:t>
            </a:r>
            <a:r>
              <a:rPr lang="it-IT" sz="3200" b="1" dirty="0"/>
              <a:t> </a:t>
            </a:r>
            <a:r>
              <a:rPr lang="it-IT" sz="3200" b="1" dirty="0" err="1"/>
              <a:t>about</a:t>
            </a:r>
            <a:r>
              <a:rPr lang="it-IT" sz="3200" b="1" dirty="0"/>
              <a:t> </a:t>
            </a:r>
            <a:r>
              <a:rPr lang="it-IT" sz="3200" b="1" dirty="0" err="1"/>
              <a:t>attached</a:t>
            </a:r>
            <a:r>
              <a:rPr lang="it-IT" sz="3200" b="1" dirty="0"/>
              <a:t> </a:t>
            </a:r>
            <a:r>
              <a:rPr lang="it-IT" sz="3200" b="1" dirty="0" err="1"/>
              <a:t>files</a:t>
            </a:r>
            <a:r>
              <a:rPr lang="it-IT" sz="3200" b="1" dirty="0"/>
              <a:t> (</a:t>
            </a:r>
            <a:r>
              <a:rPr lang="it-IT" sz="3200" b="1" dirty="0" err="1"/>
              <a:t>documents</a:t>
            </a:r>
            <a:r>
              <a:rPr lang="it-IT" sz="3200" b="1" dirty="0"/>
              <a:t>, </a:t>
            </a:r>
            <a:r>
              <a:rPr lang="it-IT" sz="3200" b="1" dirty="0" err="1"/>
              <a:t>pictures</a:t>
            </a:r>
            <a:r>
              <a:rPr lang="it-IT" sz="3200" b="1" dirty="0"/>
              <a:t>, </a:t>
            </a:r>
            <a:r>
              <a:rPr lang="it-IT" sz="3200" b="1" dirty="0" err="1"/>
              <a:t>photoes</a:t>
            </a:r>
            <a:r>
              <a:rPr lang="it-IT" sz="3200" b="1" dirty="0"/>
              <a:t>, </a:t>
            </a:r>
            <a:r>
              <a:rPr lang="it-IT" sz="3200" b="1" dirty="0" err="1"/>
              <a:t>videos</a:t>
            </a:r>
            <a:r>
              <a:rPr lang="it-IT" sz="3200" b="1" dirty="0"/>
              <a:t>) </a:t>
            </a:r>
            <a:r>
              <a:rPr lang="it-IT" sz="3200" b="1" dirty="0" err="1"/>
              <a:t>where</a:t>
            </a:r>
            <a:r>
              <a:rPr lang="it-IT" sz="3200" b="1" dirty="0"/>
              <a:t> to </a:t>
            </a:r>
            <a:r>
              <a:rPr lang="it-IT" sz="3200" b="1" dirty="0" err="1"/>
              <a:t>store</a:t>
            </a:r>
            <a:r>
              <a:rPr lang="it-IT" sz="3200" b="1" dirty="0"/>
              <a:t> the </a:t>
            </a:r>
            <a:r>
              <a:rPr lang="it-IT" sz="3200" b="1" dirty="0" err="1"/>
              <a:t>files</a:t>
            </a:r>
            <a:r>
              <a:rPr lang="it-IT" sz="3200" b="1" dirty="0" smtClean="0"/>
              <a:t>?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449695" y="6219762"/>
            <a:ext cx="247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Ermioni</a:t>
            </a:r>
            <a:r>
              <a:rPr lang="it-IT" dirty="0"/>
              <a:t>  13 </a:t>
            </a:r>
            <a:r>
              <a:rPr lang="it-IT" dirty="0" smtClean="0"/>
              <a:t>April </a:t>
            </a:r>
            <a:r>
              <a:rPr lang="it-IT" dirty="0"/>
              <a:t>2014</a:t>
            </a:r>
          </a:p>
        </p:txBody>
      </p:sp>
      <p:pic>
        <p:nvPicPr>
          <p:cNvPr id="6" name="Immagine 5" descr="congenial8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70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86622"/>
          </a:xfrm>
        </p:spPr>
        <p:txBody>
          <a:bodyPr/>
          <a:lstStyle/>
          <a:p>
            <a:r>
              <a:rPr lang="it-IT" dirty="0" err="1" smtClean="0"/>
              <a:t>essential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814286"/>
            <a:ext cx="6777317" cy="4018343"/>
          </a:xfrm>
        </p:spPr>
        <p:txBody>
          <a:bodyPr>
            <a:noAutofit/>
          </a:bodyPr>
          <a:lstStyle/>
          <a:p>
            <a:r>
              <a:rPr lang="it-IT" sz="2600" dirty="0" err="1"/>
              <a:t>That</a:t>
            </a:r>
            <a:r>
              <a:rPr lang="it-IT" sz="2600" dirty="0"/>
              <a:t> last </a:t>
            </a:r>
            <a:r>
              <a:rPr lang="it-IT" sz="2600" dirty="0" err="1"/>
              <a:t>question</a:t>
            </a:r>
            <a:r>
              <a:rPr lang="it-IT" sz="2600" dirty="0"/>
              <a:t>, </a:t>
            </a:r>
            <a:r>
              <a:rPr lang="it-IT" sz="2600" dirty="0" err="1"/>
              <a:t>about</a:t>
            </a:r>
            <a:r>
              <a:rPr lang="it-IT" sz="2600" dirty="0"/>
              <a:t>  </a:t>
            </a:r>
            <a:r>
              <a:rPr lang="it-IT" sz="2600" dirty="0" err="1"/>
              <a:t>attached</a:t>
            </a:r>
            <a:r>
              <a:rPr lang="it-IT" sz="2600" dirty="0"/>
              <a:t> </a:t>
            </a:r>
            <a:r>
              <a:rPr lang="it-IT" sz="2600" dirty="0" err="1"/>
              <a:t>files</a:t>
            </a:r>
            <a:r>
              <a:rPr lang="it-IT" sz="2600" dirty="0"/>
              <a:t>, </a:t>
            </a:r>
            <a:r>
              <a:rPr lang="it-IT" sz="2600" dirty="0" err="1"/>
              <a:t>videos</a:t>
            </a:r>
            <a:r>
              <a:rPr lang="it-IT" sz="2600" dirty="0"/>
              <a:t> and  photo </a:t>
            </a:r>
            <a:r>
              <a:rPr lang="it-IT" sz="2600" dirty="0" err="1"/>
              <a:t>albums</a:t>
            </a:r>
            <a:r>
              <a:rPr lang="it-IT" sz="2600" dirty="0"/>
              <a:t> </a:t>
            </a:r>
            <a:r>
              <a:rPr lang="it-IT" sz="2600" dirty="0" err="1"/>
              <a:t>is</a:t>
            </a:r>
            <a:r>
              <a:rPr lang="it-IT" sz="2600" dirty="0"/>
              <a:t>  </a:t>
            </a:r>
            <a:r>
              <a:rPr lang="it-IT" sz="2600" dirty="0" err="1"/>
              <a:t>crucial</a:t>
            </a:r>
            <a:r>
              <a:rPr lang="it-IT" sz="2600" dirty="0"/>
              <a:t> and </a:t>
            </a:r>
            <a:r>
              <a:rPr lang="it-IT" sz="2600" dirty="0" err="1"/>
              <a:t>critical</a:t>
            </a:r>
            <a:r>
              <a:rPr lang="it-IT" sz="2600" dirty="0"/>
              <a:t>, </a:t>
            </a:r>
            <a:r>
              <a:rPr lang="it-IT" sz="2600" dirty="0" err="1"/>
              <a:t>because</a:t>
            </a:r>
            <a:r>
              <a:rPr lang="it-IT" sz="2600" dirty="0"/>
              <a:t>  from the </a:t>
            </a:r>
            <a:r>
              <a:rPr lang="it-IT" sz="2600" dirty="0" err="1"/>
              <a:t>solution</a:t>
            </a:r>
            <a:r>
              <a:rPr lang="it-IT" sz="2600" dirty="0"/>
              <a:t> </a:t>
            </a:r>
            <a:r>
              <a:rPr lang="it-IT" sz="2600" dirty="0" err="1"/>
              <a:t>depend</a:t>
            </a:r>
            <a:r>
              <a:rPr lang="it-IT" sz="2600" dirty="0"/>
              <a:t> the </a:t>
            </a:r>
            <a:r>
              <a:rPr lang="it-IT" sz="2600" dirty="0" err="1"/>
              <a:t>richness</a:t>
            </a:r>
            <a:r>
              <a:rPr lang="it-IT" sz="2600" dirty="0"/>
              <a:t>  of media and </a:t>
            </a:r>
            <a:r>
              <a:rPr lang="it-IT" sz="2600" dirty="0" err="1"/>
              <a:t>archives</a:t>
            </a:r>
            <a:r>
              <a:rPr lang="it-IT" sz="2600" dirty="0"/>
              <a:t>  </a:t>
            </a:r>
            <a:r>
              <a:rPr lang="it-IT" sz="2600" dirty="0" err="1"/>
              <a:t>reached</a:t>
            </a:r>
            <a:r>
              <a:rPr lang="it-IT" sz="2600" dirty="0"/>
              <a:t> from </a:t>
            </a:r>
            <a:r>
              <a:rPr lang="it-IT" sz="2600" dirty="0" err="1"/>
              <a:t>our</a:t>
            </a:r>
            <a:r>
              <a:rPr lang="it-IT" sz="2600" dirty="0"/>
              <a:t> </a:t>
            </a:r>
            <a:r>
              <a:rPr lang="it-IT" sz="2600" dirty="0" err="1"/>
              <a:t>ebook</a:t>
            </a:r>
            <a:r>
              <a:rPr lang="it-IT" sz="2600" dirty="0"/>
              <a:t>; and more,   </a:t>
            </a:r>
            <a:r>
              <a:rPr lang="it-IT" sz="2600" dirty="0" err="1"/>
              <a:t>its</a:t>
            </a:r>
            <a:r>
              <a:rPr lang="it-IT" sz="2600" dirty="0"/>
              <a:t>  </a:t>
            </a:r>
            <a:r>
              <a:rPr lang="it-IT" sz="2600" dirty="0" err="1"/>
              <a:t>slimness</a:t>
            </a:r>
            <a:r>
              <a:rPr lang="it-IT" sz="2600" dirty="0"/>
              <a:t>  and </a:t>
            </a:r>
            <a:r>
              <a:rPr lang="it-IT" sz="2600" dirty="0" err="1"/>
              <a:t>fluency</a:t>
            </a:r>
            <a:r>
              <a:rPr lang="it-IT" sz="2600" dirty="0"/>
              <a:t>  in </a:t>
            </a:r>
            <a:r>
              <a:rPr lang="it-IT" sz="2600" dirty="0" err="1"/>
              <a:t>reading</a:t>
            </a:r>
            <a:r>
              <a:rPr lang="it-IT" sz="2600" dirty="0"/>
              <a:t>; and </a:t>
            </a:r>
            <a:r>
              <a:rPr lang="it-IT" sz="2600" dirty="0" err="1"/>
              <a:t>finally</a:t>
            </a:r>
            <a:r>
              <a:rPr lang="it-IT" sz="2600" dirty="0"/>
              <a:t> , </a:t>
            </a:r>
            <a:r>
              <a:rPr lang="it-IT" sz="2600" dirty="0" err="1"/>
              <a:t>this</a:t>
            </a:r>
            <a:r>
              <a:rPr lang="it-IT" sz="2600" dirty="0"/>
              <a:t>  </a:t>
            </a:r>
            <a:r>
              <a:rPr lang="it-IT" sz="2600" dirty="0" err="1"/>
              <a:t>consideration</a:t>
            </a:r>
            <a:r>
              <a:rPr lang="it-IT" sz="2600" dirty="0"/>
              <a:t> </a:t>
            </a:r>
            <a:r>
              <a:rPr lang="it-IT" sz="2600" dirty="0" err="1"/>
              <a:t>influences</a:t>
            </a:r>
            <a:r>
              <a:rPr lang="it-IT" sz="2600" dirty="0"/>
              <a:t> the </a:t>
            </a:r>
            <a:r>
              <a:rPr lang="it-IT" sz="2600" dirty="0" err="1"/>
              <a:t>adoption</a:t>
            </a:r>
            <a:r>
              <a:rPr lang="it-IT" sz="2600" dirty="0"/>
              <a:t> of the </a:t>
            </a:r>
            <a:r>
              <a:rPr lang="it-IT" sz="2600" dirty="0" err="1"/>
              <a:t>final</a:t>
            </a:r>
            <a:r>
              <a:rPr lang="it-IT" sz="2600" dirty="0"/>
              <a:t> standard of </a:t>
            </a:r>
            <a:r>
              <a:rPr lang="it-IT" sz="2600" dirty="0" err="1"/>
              <a:t>publishing</a:t>
            </a:r>
            <a:r>
              <a:rPr lang="it-IT" sz="2600" dirty="0"/>
              <a:t>/</a:t>
            </a:r>
            <a:r>
              <a:rPr lang="it-IT" sz="2600" dirty="0" err="1"/>
              <a:t>reading</a:t>
            </a:r>
            <a:r>
              <a:rPr lang="it-IT" sz="2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20952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725715"/>
            <a:ext cx="7024744" cy="5080000"/>
          </a:xfrm>
        </p:spPr>
        <p:txBody>
          <a:bodyPr>
            <a:normAutofit/>
          </a:bodyPr>
          <a:lstStyle/>
          <a:p>
            <a:r>
              <a:rPr lang="it-IT" sz="3400" dirty="0"/>
              <a:t>remote help and </a:t>
            </a:r>
            <a:r>
              <a:rPr lang="it-IT" sz="3400" dirty="0" err="1"/>
              <a:t>assistance</a:t>
            </a:r>
            <a:r>
              <a:rPr lang="it-IT" sz="3400" dirty="0"/>
              <a:t> by </a:t>
            </a:r>
            <a:r>
              <a:rPr lang="it-IT" sz="3400" dirty="0" err="1"/>
              <a:t>EdaForum</a:t>
            </a:r>
            <a:r>
              <a:rPr lang="it-IT" sz="3400" dirty="0"/>
              <a:t> (Renato) </a:t>
            </a:r>
            <a:r>
              <a:rPr lang="it-IT" sz="3400" dirty="0" err="1"/>
              <a:t>is</a:t>
            </a:r>
            <a:r>
              <a:rPr lang="it-IT" sz="3400" dirty="0"/>
              <a:t> </a:t>
            </a:r>
            <a:r>
              <a:rPr lang="it-IT" sz="3400" dirty="0" err="1"/>
              <a:t>guaranteed</a:t>
            </a:r>
            <a:r>
              <a:rPr lang="it-IT" sz="3400" dirty="0"/>
              <a:t>:  </a:t>
            </a:r>
            <a:r>
              <a:rPr lang="it-IT" sz="3400" u="sng" dirty="0">
                <a:hlinkClick r:id="rId2"/>
              </a:rPr>
              <a:t>renalut@live.it</a:t>
            </a:r>
            <a:r>
              <a:rPr lang="it-IT" sz="3400" dirty="0"/>
              <a:t>    0039 3292170677 </a:t>
            </a:r>
            <a:r>
              <a:rPr lang="it-IT" sz="3400" b="1" dirty="0"/>
              <a:t/>
            </a:r>
            <a:br>
              <a:rPr lang="it-IT" sz="3400" b="1" dirty="0"/>
            </a:br>
            <a:r>
              <a:rPr lang="it-IT" sz="3400" u="sng" dirty="0">
                <a:hlinkClick r:id="rId3"/>
              </a:rPr>
              <a:t>http://congenialebook.wordpress.com/2013/11/23/starting-working-collaboratively/</a:t>
            </a:r>
            <a:r>
              <a:rPr lang="it-IT" sz="3400" dirty="0"/>
              <a:t>   </a:t>
            </a:r>
            <a:r>
              <a:rPr lang="it-IT" sz="3400" dirty="0" err="1"/>
              <a:t>clicking</a:t>
            </a:r>
            <a:r>
              <a:rPr lang="it-IT" sz="3400" dirty="0"/>
              <a:t> on</a:t>
            </a:r>
            <a:r>
              <a:rPr lang="it-IT" sz="3400" b="1" dirty="0"/>
              <a:t> </a:t>
            </a:r>
            <a:r>
              <a:rPr lang="it-IT" sz="3400" b="1" dirty="0" err="1"/>
              <a:t>Leave</a:t>
            </a:r>
            <a:r>
              <a:rPr lang="it-IT" sz="3400" b="1" dirty="0"/>
              <a:t> a </a:t>
            </a:r>
            <a:r>
              <a:rPr lang="it-IT" sz="3400" b="1" dirty="0" err="1"/>
              <a:t>Reply</a:t>
            </a:r>
            <a:r>
              <a:rPr lang="it-IT" sz="3400" dirty="0"/>
              <a:t> and </a:t>
            </a:r>
            <a:r>
              <a:rPr lang="it-IT" sz="3400" dirty="0" err="1"/>
              <a:t>writing</a:t>
            </a:r>
            <a:r>
              <a:rPr lang="it-IT" sz="3400" dirty="0"/>
              <a:t> … </a:t>
            </a:r>
          </a:p>
        </p:txBody>
      </p:sp>
      <p:sp>
        <p:nvSpPr>
          <p:cNvPr id="4" name="Rettangolo 3"/>
          <p:cNvSpPr/>
          <p:nvPr/>
        </p:nvSpPr>
        <p:spPr>
          <a:xfrm>
            <a:off x="449695" y="6219762"/>
            <a:ext cx="247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Ermioni</a:t>
            </a:r>
            <a:r>
              <a:rPr lang="it-IT" dirty="0"/>
              <a:t>  13 </a:t>
            </a:r>
            <a:r>
              <a:rPr lang="it-IT" dirty="0" smtClean="0"/>
              <a:t>April </a:t>
            </a:r>
            <a:r>
              <a:rPr lang="it-IT" dirty="0"/>
              <a:t>2014</a:t>
            </a:r>
          </a:p>
        </p:txBody>
      </p:sp>
      <p:pic>
        <p:nvPicPr>
          <p:cNvPr id="5" name="Immagine 4" descr="congenial8_smal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981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6" descr="Schermata 2014-04-10 alle 19.56.5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0500" y="965200"/>
            <a:ext cx="3683000" cy="4914900"/>
          </a:xfrm>
          <a:prstGeom prst="rect">
            <a:avLst/>
          </a:prstGeom>
        </p:spPr>
      </p:pic>
      <p:sp>
        <p:nvSpPr>
          <p:cNvPr id="9" name="Rettangolo 8"/>
          <p:cNvSpPr/>
          <p:nvPr/>
        </p:nvSpPr>
        <p:spPr>
          <a:xfrm>
            <a:off x="1541486" y="5180764"/>
            <a:ext cx="60289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way </a:t>
            </a:r>
            <a:r>
              <a:rPr lang="it-IT" sz="54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is</a:t>
            </a:r>
            <a:r>
              <a:rPr lang="it-IT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wide open</a:t>
            </a:r>
            <a:endParaRPr lang="it-IT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489857" y="6259286"/>
            <a:ext cx="3247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/>
              <a:t>Renato Luti - </a:t>
            </a:r>
            <a:r>
              <a:rPr lang="it-IT" sz="1400" dirty="0" err="1" smtClean="0"/>
              <a:t>magicore</a:t>
            </a:r>
            <a:endParaRPr lang="it-IT" sz="1400" dirty="0"/>
          </a:p>
        </p:txBody>
      </p:sp>
      <p:sp>
        <p:nvSpPr>
          <p:cNvPr id="12" name="Rettangolo 11"/>
          <p:cNvSpPr/>
          <p:nvPr/>
        </p:nvSpPr>
        <p:spPr>
          <a:xfrm>
            <a:off x="6182838" y="6104094"/>
            <a:ext cx="247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Ermioni</a:t>
            </a:r>
            <a:r>
              <a:rPr lang="it-IT" dirty="0"/>
              <a:t>  13 </a:t>
            </a:r>
            <a:r>
              <a:rPr lang="it-IT" dirty="0" smtClean="0"/>
              <a:t>April </a:t>
            </a:r>
            <a:r>
              <a:rPr lang="it-IT" dirty="0"/>
              <a:t>2014</a:t>
            </a:r>
          </a:p>
        </p:txBody>
      </p:sp>
      <p:pic>
        <p:nvPicPr>
          <p:cNvPr id="13" name="Immagine 12" descr="congenial8_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583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 err="1" smtClean="0"/>
              <a:t>Question</a:t>
            </a:r>
            <a:r>
              <a:rPr lang="it-IT" dirty="0" smtClean="0"/>
              <a:t> </a:t>
            </a:r>
            <a:r>
              <a:rPr lang="it-IT" dirty="0" err="1" smtClean="0"/>
              <a:t>points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pic>
        <p:nvPicPr>
          <p:cNvPr id="7" name="Immagine 6" descr="Schermata 2014-04-10 alle 19.25.5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1001" y="1796143"/>
            <a:ext cx="3420173" cy="4418608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408491" y="6214751"/>
            <a:ext cx="252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Ermioni</a:t>
            </a:r>
            <a:r>
              <a:rPr lang="it-IT" dirty="0" smtClean="0"/>
              <a:t>  13 April 2014</a:t>
            </a:r>
            <a:endParaRPr lang="it-IT" dirty="0"/>
          </a:p>
        </p:txBody>
      </p:sp>
      <p:pic>
        <p:nvPicPr>
          <p:cNvPr id="9" name="Immagine 8" descr="congenial8_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643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743857"/>
            <a:ext cx="7024744" cy="2140857"/>
          </a:xfrm>
        </p:spPr>
        <p:txBody>
          <a:bodyPr>
            <a:noAutofit/>
          </a:bodyPr>
          <a:lstStyle/>
          <a:p>
            <a:pPr lvl="0"/>
            <a:r>
              <a:rPr lang="it-IT" sz="3600" b="1" dirty="0" smtClean="0"/>
              <a:t>I.  </a:t>
            </a:r>
            <a:r>
              <a:rPr lang="it-IT" sz="3600" b="1" dirty="0" err="1" smtClean="0"/>
              <a:t>Draft</a:t>
            </a:r>
            <a:r>
              <a:rPr lang="it-IT" sz="3600" b="1" dirty="0" smtClean="0"/>
              <a:t> </a:t>
            </a:r>
            <a:r>
              <a:rPr lang="it-IT" sz="3600" b="1" dirty="0"/>
              <a:t>general </a:t>
            </a:r>
            <a:r>
              <a:rPr lang="it-IT" sz="3600" b="1" dirty="0" err="1"/>
              <a:t>indications</a:t>
            </a:r>
            <a:r>
              <a:rPr lang="it-IT" sz="3600" b="1" dirty="0"/>
              <a:t> </a:t>
            </a:r>
            <a:r>
              <a:rPr lang="it-IT" sz="3600" b="1" dirty="0" smtClean="0"/>
              <a:t/>
            </a:r>
            <a:br>
              <a:rPr lang="it-IT" sz="3600" b="1" dirty="0" smtClean="0"/>
            </a:br>
            <a:r>
              <a:rPr lang="it-IT" sz="3600" b="1" dirty="0" smtClean="0"/>
              <a:t>   </a:t>
            </a:r>
            <a:r>
              <a:rPr lang="it-IT" sz="3600" b="1" dirty="0"/>
              <a:t>(by </a:t>
            </a:r>
            <a:r>
              <a:rPr lang="it-IT" sz="3600" b="1" dirty="0" err="1"/>
              <a:t>EdaFirum</a:t>
            </a:r>
            <a:r>
              <a:rPr lang="it-IT" sz="3600" b="1" dirty="0"/>
              <a:t>, Glenda Galeotti)  (</a:t>
            </a:r>
            <a:r>
              <a:rPr lang="it-IT" sz="3600" b="1" dirty="0" err="1"/>
              <a:t>shared</a:t>
            </a:r>
            <a:r>
              <a:rPr lang="it-IT" sz="3600" b="1" dirty="0"/>
              <a:t> by </a:t>
            </a:r>
            <a:r>
              <a:rPr lang="it-IT" sz="3600" b="1" dirty="0" err="1"/>
              <a:t>gmail</a:t>
            </a:r>
            <a:r>
              <a:rPr lang="it-IT" sz="3600" b="1" dirty="0"/>
              <a:t> </a:t>
            </a:r>
            <a:r>
              <a:rPr lang="it-IT" sz="3600" b="1" dirty="0" err="1"/>
              <a:t>group</a:t>
            </a:r>
            <a:r>
              <a:rPr lang="it-IT" sz="3600" b="1" dirty="0" smtClean="0"/>
              <a:t>)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013081"/>
            <a:ext cx="6777317" cy="2974062"/>
          </a:xfrm>
        </p:spPr>
        <p:txBody>
          <a:bodyPr/>
          <a:lstStyle/>
          <a:p>
            <a:pPr lvl="0"/>
            <a:r>
              <a:rPr lang="it-IT" sz="2800" dirty="0" err="1"/>
              <a:t>who</a:t>
            </a:r>
            <a:r>
              <a:rPr lang="it-IT" sz="2800" dirty="0"/>
              <a:t> </a:t>
            </a:r>
            <a:r>
              <a:rPr lang="it-IT" sz="2800" dirty="0" err="1"/>
              <a:t>write</a:t>
            </a:r>
            <a:r>
              <a:rPr lang="it-IT" sz="2800" dirty="0"/>
              <a:t> </a:t>
            </a:r>
            <a:r>
              <a:rPr lang="it-IT" sz="2800" dirty="0" err="1"/>
              <a:t>what</a:t>
            </a:r>
            <a:r>
              <a:rPr lang="it-IT" sz="2800" dirty="0"/>
              <a:t>  (</a:t>
            </a:r>
            <a:r>
              <a:rPr lang="it-IT" sz="2800" dirty="0" err="1"/>
              <a:t>you</a:t>
            </a:r>
            <a:r>
              <a:rPr lang="it-IT" sz="2800" dirty="0"/>
              <a:t> can </a:t>
            </a:r>
            <a:r>
              <a:rPr lang="it-IT" sz="2800" dirty="0" err="1"/>
              <a:t>contribute</a:t>
            </a:r>
            <a:r>
              <a:rPr lang="it-IT" sz="2800" dirty="0"/>
              <a:t>  </a:t>
            </a:r>
            <a:r>
              <a:rPr lang="it-IT" sz="2800" dirty="0" err="1"/>
              <a:t>sending</a:t>
            </a:r>
            <a:r>
              <a:rPr lang="it-IT" sz="2800" dirty="0"/>
              <a:t> </a:t>
            </a:r>
            <a:r>
              <a:rPr lang="it-IT" sz="2800" dirty="0" err="1"/>
              <a:t>your</a:t>
            </a:r>
            <a:r>
              <a:rPr lang="it-IT" sz="2800" dirty="0"/>
              <a:t> work to Glenda)</a:t>
            </a:r>
          </a:p>
          <a:p>
            <a:pPr lvl="0"/>
            <a:r>
              <a:rPr lang="it-IT" sz="2800" dirty="0" err="1"/>
              <a:t>however</a:t>
            </a:r>
            <a:r>
              <a:rPr lang="it-IT" sz="2800" dirty="0"/>
              <a:t> the last word/work </a:t>
            </a:r>
            <a:r>
              <a:rPr lang="it-IT" sz="2800" dirty="0" err="1"/>
              <a:t>competes</a:t>
            </a:r>
            <a:r>
              <a:rPr lang="it-IT" sz="2800" dirty="0"/>
              <a:t> to </a:t>
            </a:r>
            <a:r>
              <a:rPr lang="it-IT" sz="2800" dirty="0" err="1"/>
              <a:t>EdaForum</a:t>
            </a:r>
            <a:r>
              <a:rPr lang="it-IT" sz="2800" dirty="0"/>
              <a:t> (Glenda, Gilda, and staff  of </a:t>
            </a:r>
            <a:r>
              <a:rPr lang="it-IT" sz="2800" dirty="0" err="1"/>
              <a:t>EdaForum</a:t>
            </a:r>
            <a:r>
              <a:rPr lang="it-IT" sz="2800" dirty="0"/>
              <a:t>-Fi)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508001" y="6102475"/>
            <a:ext cx="2521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Ermioni</a:t>
            </a:r>
            <a:r>
              <a:rPr lang="it-IT" dirty="0" smtClean="0"/>
              <a:t>  13 April 2014</a:t>
            </a:r>
            <a:endParaRPr lang="it-IT" dirty="0"/>
          </a:p>
        </p:txBody>
      </p:sp>
      <p:pic>
        <p:nvPicPr>
          <p:cNvPr id="6" name="Immagine 5" descr="congenial8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95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780144"/>
            <a:ext cx="7024744" cy="888999"/>
          </a:xfrm>
        </p:spPr>
        <p:txBody>
          <a:bodyPr>
            <a:normAutofit/>
          </a:bodyPr>
          <a:lstStyle/>
          <a:p>
            <a:pPr lvl="0"/>
            <a:r>
              <a:rPr lang="it-IT" b="1" dirty="0"/>
              <a:t> </a:t>
            </a:r>
            <a:r>
              <a:rPr lang="it-IT" b="1" dirty="0" smtClean="0"/>
              <a:t>II.    </a:t>
            </a:r>
            <a:r>
              <a:rPr lang="it-IT" b="1" dirty="0" err="1" smtClean="0"/>
              <a:t>About</a:t>
            </a:r>
            <a:r>
              <a:rPr lang="it-IT" b="1" dirty="0" smtClean="0"/>
              <a:t> </a:t>
            </a:r>
            <a:r>
              <a:rPr lang="it-IT" b="1" dirty="0"/>
              <a:t>the </a:t>
            </a:r>
            <a:r>
              <a:rPr lang="it-IT" b="1" dirty="0" err="1" smtClean="0"/>
              <a:t>contens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1687286"/>
            <a:ext cx="7180702" cy="4532476"/>
          </a:xfrm>
        </p:spPr>
        <p:txBody>
          <a:bodyPr>
            <a:noAutofit/>
          </a:bodyPr>
          <a:lstStyle/>
          <a:p>
            <a:pPr marL="1143000" lvl="2" indent="-457200">
              <a:buFont typeface="+mj-lt"/>
              <a:buAutoNum type="arabicPeriod"/>
            </a:pPr>
            <a:r>
              <a:rPr lang="it-IT" sz="2800" b="1" dirty="0" err="1"/>
              <a:t>see</a:t>
            </a:r>
            <a:r>
              <a:rPr lang="it-IT" sz="2800" b="1" dirty="0"/>
              <a:t> </a:t>
            </a:r>
            <a:r>
              <a:rPr lang="it-IT" sz="2800" b="1" dirty="0" err="1"/>
              <a:t>examples</a:t>
            </a:r>
            <a:r>
              <a:rPr lang="it-IT" sz="2800" b="1" dirty="0"/>
              <a:t> on blog </a:t>
            </a:r>
            <a:r>
              <a:rPr lang="it-IT" sz="2800" b="1" u="sng" dirty="0">
                <a:hlinkClick r:id="rId2"/>
              </a:rPr>
              <a:t>http://congenialebook.wordpress.com/2013/11/23/starting-working-collaboratively/</a:t>
            </a:r>
            <a:endParaRPr lang="it-IT" sz="2800" b="1" dirty="0"/>
          </a:p>
          <a:p>
            <a:pPr marL="1143000" lvl="2" indent="-457200">
              <a:buFont typeface="+mj-lt"/>
              <a:buAutoNum type="arabicPeriod"/>
            </a:pPr>
            <a:r>
              <a:rPr lang="it-IT" sz="2800" b="1" dirty="0"/>
              <a:t>23 </a:t>
            </a:r>
            <a:r>
              <a:rPr lang="it-IT" sz="2800" b="1" dirty="0" err="1"/>
              <a:t>days</a:t>
            </a:r>
            <a:r>
              <a:rPr lang="it-IT" sz="2800" b="1" dirty="0"/>
              <a:t> to </a:t>
            </a:r>
            <a:r>
              <a:rPr lang="it-IT" sz="2800" b="1" dirty="0" err="1"/>
              <a:t>contribute</a:t>
            </a:r>
            <a:r>
              <a:rPr lang="it-IT" sz="2800" b="1" dirty="0"/>
              <a:t>, </a:t>
            </a:r>
            <a:r>
              <a:rPr lang="it-IT" sz="2800" b="1" dirty="0" err="1"/>
              <a:t>till</a:t>
            </a:r>
            <a:r>
              <a:rPr lang="it-IT" sz="2800" b="1" dirty="0"/>
              <a:t>  2014 </a:t>
            </a:r>
            <a:r>
              <a:rPr lang="it-IT" sz="2800" b="1" dirty="0" err="1"/>
              <a:t>May</a:t>
            </a:r>
            <a:r>
              <a:rPr lang="it-IT" sz="2800" b="1" dirty="0"/>
              <a:t> 9th, </a:t>
            </a:r>
            <a:r>
              <a:rPr lang="it-IT" sz="2800" b="1" dirty="0" err="1"/>
              <a:t>sending</a:t>
            </a:r>
            <a:r>
              <a:rPr lang="it-IT" sz="2800" b="1" dirty="0"/>
              <a:t> </a:t>
            </a:r>
            <a:r>
              <a:rPr lang="it-IT" sz="2800" b="1" dirty="0" err="1"/>
              <a:t>all</a:t>
            </a:r>
            <a:r>
              <a:rPr lang="it-IT" sz="2800" b="1" dirty="0"/>
              <a:t> to </a:t>
            </a:r>
            <a:r>
              <a:rPr lang="it-IT" sz="2800" b="1" dirty="0" smtClean="0"/>
              <a:t>Glenda </a:t>
            </a:r>
            <a:r>
              <a:rPr lang="it-IT" sz="2800" b="1" u="sng" dirty="0" smtClean="0">
                <a:hlinkClick r:id="rId3" action="ppaction://hlinkfile"/>
              </a:rPr>
              <a:t>glendagaleotti@yahoo.it</a:t>
            </a:r>
            <a:r>
              <a:rPr lang="it-IT" sz="2800" b="1" dirty="0" smtClean="0"/>
              <a:t>   </a:t>
            </a:r>
            <a:endParaRPr lang="it-IT" sz="2800" b="1" dirty="0" smtClean="0"/>
          </a:p>
          <a:p>
            <a:pPr marL="1143000" lvl="2" indent="-457200">
              <a:buFont typeface="+mj-lt"/>
              <a:buAutoNum type="arabicPeriod"/>
            </a:pPr>
            <a:r>
              <a:rPr lang="it-IT" sz="2800" b="1" dirty="0" err="1"/>
              <a:t>rely</a:t>
            </a:r>
            <a:r>
              <a:rPr lang="it-IT" sz="2800" dirty="0" smtClean="0"/>
              <a:t> </a:t>
            </a:r>
            <a:endParaRPr lang="it-IT" sz="2800" dirty="0"/>
          </a:p>
        </p:txBody>
      </p:sp>
      <p:sp>
        <p:nvSpPr>
          <p:cNvPr id="7" name="Rettangolo 6"/>
          <p:cNvSpPr/>
          <p:nvPr/>
        </p:nvSpPr>
        <p:spPr>
          <a:xfrm>
            <a:off x="449695" y="6219762"/>
            <a:ext cx="247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Ermioni</a:t>
            </a:r>
            <a:r>
              <a:rPr lang="it-IT" dirty="0"/>
              <a:t>  13 </a:t>
            </a:r>
            <a:r>
              <a:rPr lang="it-IT" dirty="0" smtClean="0"/>
              <a:t>April </a:t>
            </a:r>
            <a:r>
              <a:rPr lang="it-IT" dirty="0"/>
              <a:t>2014</a:t>
            </a:r>
          </a:p>
        </p:txBody>
      </p:sp>
      <p:pic>
        <p:nvPicPr>
          <p:cNvPr id="8" name="Immagine 7" descr="congenial8_small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0904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2" y="1027664"/>
            <a:ext cx="7024744" cy="1349050"/>
          </a:xfrm>
        </p:spPr>
        <p:txBody>
          <a:bodyPr>
            <a:normAutofit fontScale="90000"/>
          </a:bodyPr>
          <a:lstStyle/>
          <a:p>
            <a:pPr lvl="0"/>
            <a:r>
              <a:rPr lang="it-IT" sz="3200" b="1" dirty="0" smtClean="0"/>
              <a:t>III. </a:t>
            </a:r>
            <a:r>
              <a:rPr lang="it-IT" sz="3200" b="1" dirty="0" err="1" smtClean="0"/>
              <a:t>Question</a:t>
            </a:r>
            <a:r>
              <a:rPr lang="it-IT" sz="3200" b="1" dirty="0" smtClean="0"/>
              <a:t> </a:t>
            </a:r>
            <a:r>
              <a:rPr lang="it-IT" sz="3200" b="1" dirty="0"/>
              <a:t>on the format/</a:t>
            </a:r>
            <a:r>
              <a:rPr lang="it-IT" sz="3200" b="1" dirty="0" err="1"/>
              <a:t>extension</a:t>
            </a:r>
            <a:r>
              <a:rPr lang="it-IT" sz="3200" b="1" dirty="0"/>
              <a:t>  (</a:t>
            </a:r>
            <a:r>
              <a:rPr lang="it-IT" sz="3200" b="1" dirty="0" err="1"/>
              <a:t>it</a:t>
            </a:r>
            <a:r>
              <a:rPr lang="it-IT" sz="3200" b="1" dirty="0"/>
              <a:t> </a:t>
            </a:r>
            <a:r>
              <a:rPr lang="it-IT" sz="3200" b="1" dirty="0" err="1"/>
              <a:t>is</a:t>
            </a:r>
            <a:r>
              <a:rPr lang="it-IT" sz="3200" b="1" dirty="0"/>
              <a:t> </a:t>
            </a:r>
            <a:r>
              <a:rPr lang="it-IT" sz="3200" b="1" dirty="0" err="1"/>
              <a:t>regarding</a:t>
            </a:r>
            <a:r>
              <a:rPr lang="it-IT" sz="3200" b="1" dirty="0"/>
              <a:t> maximum </a:t>
            </a:r>
            <a:r>
              <a:rPr lang="it-IT" sz="3200" b="1" dirty="0" err="1"/>
              <a:t>reading</a:t>
            </a:r>
            <a:r>
              <a:rPr lang="it-IT" sz="3200" b="1" dirty="0"/>
              <a:t> on maximum of </a:t>
            </a:r>
            <a:r>
              <a:rPr lang="it-IT" sz="3200" b="1" dirty="0" err="1"/>
              <a:t>device</a:t>
            </a:r>
            <a:r>
              <a:rPr lang="it-IT" sz="3200" b="1" dirty="0" smtClean="0"/>
              <a:t>)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521857"/>
            <a:ext cx="6777317" cy="3310773"/>
          </a:xfrm>
        </p:spPr>
        <p:txBody>
          <a:bodyPr>
            <a:normAutofit fontScale="92500" lnSpcReduction="10000"/>
          </a:bodyPr>
          <a:lstStyle/>
          <a:p>
            <a:r>
              <a:rPr lang="it-IT" dirty="0"/>
              <a:t>1. the </a:t>
            </a:r>
            <a:r>
              <a:rPr lang="it-IT" dirty="0" err="1"/>
              <a:t>most</a:t>
            </a:r>
            <a:r>
              <a:rPr lang="it-IT" dirty="0"/>
              <a:t> common:  .pdf (</a:t>
            </a:r>
            <a:r>
              <a:rPr lang="it-IT" dirty="0" err="1"/>
              <a:t>static</a:t>
            </a:r>
            <a:r>
              <a:rPr lang="it-IT" dirty="0"/>
              <a:t> </a:t>
            </a:r>
            <a:r>
              <a:rPr lang="it-IT" dirty="0" err="1"/>
              <a:t>presentation</a:t>
            </a:r>
            <a:r>
              <a:rPr lang="it-IT" dirty="0"/>
              <a:t>, </a:t>
            </a:r>
            <a:r>
              <a:rPr lang="it-IT" dirty="0" err="1"/>
              <a:t>but</a:t>
            </a:r>
            <a:r>
              <a:rPr lang="it-IT" dirty="0"/>
              <a:t> </a:t>
            </a:r>
            <a:r>
              <a:rPr lang="it-IT" dirty="0" err="1"/>
              <a:t>surely</a:t>
            </a:r>
            <a:r>
              <a:rPr lang="it-IT" dirty="0"/>
              <a:t>  </a:t>
            </a:r>
            <a:r>
              <a:rPr lang="it-IT" dirty="0" err="1"/>
              <a:t>executable</a:t>
            </a:r>
            <a:r>
              <a:rPr lang="it-IT" dirty="0"/>
              <a:t> on pc, </a:t>
            </a:r>
            <a:r>
              <a:rPr lang="it-IT" dirty="0" err="1"/>
              <a:t>mac</a:t>
            </a:r>
            <a:r>
              <a:rPr lang="it-IT" dirty="0"/>
              <a:t>, </a:t>
            </a:r>
            <a:r>
              <a:rPr lang="it-IT" dirty="0" err="1"/>
              <a:t>android</a:t>
            </a:r>
            <a:r>
              <a:rPr lang="it-IT" dirty="0"/>
              <a:t>, </a:t>
            </a:r>
            <a:r>
              <a:rPr lang="it-IT" dirty="0" err="1"/>
              <a:t>kindler</a:t>
            </a:r>
            <a:r>
              <a:rPr lang="it-IT" dirty="0"/>
              <a:t> and </a:t>
            </a:r>
            <a:r>
              <a:rPr lang="it-IT" dirty="0" err="1"/>
              <a:t>much</a:t>
            </a:r>
            <a:r>
              <a:rPr lang="it-IT" dirty="0"/>
              <a:t> more), .</a:t>
            </a:r>
            <a:r>
              <a:rPr lang="it-IT" dirty="0" err="1"/>
              <a:t>ibook</a:t>
            </a:r>
            <a:r>
              <a:rPr lang="it-IT" dirty="0"/>
              <a:t> (for </a:t>
            </a:r>
            <a:r>
              <a:rPr lang="it-IT" dirty="0" err="1"/>
              <a:t>mac</a:t>
            </a:r>
            <a:r>
              <a:rPr lang="it-IT" dirty="0"/>
              <a:t> and </a:t>
            </a:r>
            <a:r>
              <a:rPr lang="it-IT" dirty="0" err="1"/>
              <a:t>few</a:t>
            </a:r>
            <a:r>
              <a:rPr lang="it-IT" dirty="0"/>
              <a:t> more),  .</a:t>
            </a:r>
            <a:r>
              <a:rPr lang="it-IT" dirty="0" err="1"/>
              <a:t>Mobi</a:t>
            </a:r>
            <a:r>
              <a:rPr lang="it-IT" dirty="0"/>
              <a:t>   </a:t>
            </a:r>
            <a:r>
              <a:rPr lang="it-IT" dirty="0" err="1"/>
              <a:t>Mobipocket</a:t>
            </a:r>
            <a:r>
              <a:rPr lang="it-IT" dirty="0"/>
              <a:t> </a:t>
            </a:r>
            <a:r>
              <a:rPr lang="it-IT" dirty="0" err="1"/>
              <a:t>eBook</a:t>
            </a:r>
            <a:r>
              <a:rPr lang="it-IT" dirty="0"/>
              <a:t> Format (</a:t>
            </a:r>
            <a:r>
              <a:rPr lang="it-IT" dirty="0" err="1"/>
              <a:t>Amazon.com</a:t>
            </a:r>
            <a:r>
              <a:rPr lang="it-IT" dirty="0"/>
              <a:t> </a:t>
            </a:r>
            <a:r>
              <a:rPr lang="it-IT" dirty="0" err="1"/>
              <a:t>Inc</a:t>
            </a:r>
            <a:r>
              <a:rPr lang="it-IT" dirty="0"/>
              <a:t>.), .</a:t>
            </a:r>
            <a:r>
              <a:rPr lang="it-IT" dirty="0" err="1"/>
              <a:t>ePub</a:t>
            </a:r>
            <a:r>
              <a:rPr lang="it-IT" dirty="0"/>
              <a:t> (from International Digital Publishing Forum, EPUB </a:t>
            </a:r>
            <a:r>
              <a:rPr lang="it-IT" dirty="0" err="1"/>
              <a:t>it’s</a:t>
            </a:r>
            <a:r>
              <a:rPr lang="it-IT" dirty="0"/>
              <a:t> a  open format </a:t>
            </a:r>
            <a:r>
              <a:rPr lang="it-IT" dirty="0" err="1"/>
              <a:t>based</a:t>
            </a:r>
            <a:r>
              <a:rPr lang="it-IT" dirty="0"/>
              <a:t> on XHTML e XML), to 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other</a:t>
            </a:r>
            <a:r>
              <a:rPr lang="it-IT" dirty="0"/>
              <a:t> in list </a:t>
            </a:r>
            <a:r>
              <a:rPr lang="it-IT" dirty="0" err="1"/>
              <a:t>vist</a:t>
            </a:r>
            <a:r>
              <a:rPr lang="it-IT" dirty="0"/>
              <a:t> </a:t>
            </a:r>
            <a:r>
              <a:rPr lang="it-IT" u="sng" dirty="0">
                <a:hlinkClick r:id="rId2"/>
              </a:rPr>
              <a:t>http://www.ebook-reader.it/news/guida-ai-formati-per-ebook-reader/</a:t>
            </a:r>
            <a:r>
              <a:rPr lang="it-IT" dirty="0"/>
              <a:t> </a:t>
            </a:r>
          </a:p>
        </p:txBody>
      </p:sp>
      <p:sp>
        <p:nvSpPr>
          <p:cNvPr id="5" name="Rettangolo 4"/>
          <p:cNvSpPr/>
          <p:nvPr/>
        </p:nvSpPr>
        <p:spPr>
          <a:xfrm>
            <a:off x="449695" y="6219762"/>
            <a:ext cx="247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Ermioni</a:t>
            </a:r>
            <a:r>
              <a:rPr lang="it-IT" dirty="0"/>
              <a:t>  13 </a:t>
            </a:r>
            <a:r>
              <a:rPr lang="it-IT" dirty="0" smtClean="0"/>
              <a:t>April </a:t>
            </a:r>
            <a:r>
              <a:rPr lang="it-IT" dirty="0"/>
              <a:t>2014</a:t>
            </a:r>
          </a:p>
        </p:txBody>
      </p:sp>
      <p:pic>
        <p:nvPicPr>
          <p:cNvPr id="6" name="Immagine 5" descr="congenial8_small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605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175000"/>
            <a:ext cx="6777317" cy="2657629"/>
          </a:xfrm>
        </p:spPr>
        <p:txBody>
          <a:bodyPr/>
          <a:lstStyle/>
          <a:p>
            <a:r>
              <a:rPr lang="it-IT" sz="3200" dirty="0"/>
              <a:t>2. first </a:t>
            </a:r>
            <a:r>
              <a:rPr lang="it-IT" sz="3200" dirty="0" err="1"/>
              <a:t>edition</a:t>
            </a:r>
            <a:r>
              <a:rPr lang="it-IT" sz="3200" dirty="0"/>
              <a:t> in .pdf, </a:t>
            </a:r>
            <a:r>
              <a:rPr lang="it-IT" sz="3200" dirty="0" err="1"/>
              <a:t>you</a:t>
            </a:r>
            <a:r>
              <a:rPr lang="it-IT" sz="3200" dirty="0"/>
              <a:t> must </a:t>
            </a:r>
            <a:r>
              <a:rPr lang="it-IT" sz="3200" dirty="0" err="1"/>
              <a:t>agree</a:t>
            </a:r>
            <a:r>
              <a:rPr lang="it-IT" sz="3200" dirty="0"/>
              <a:t> </a:t>
            </a:r>
            <a:r>
              <a:rPr lang="it-IT" sz="3200" dirty="0" err="1"/>
              <a:t>blind</a:t>
            </a:r>
            <a:r>
              <a:rPr lang="it-IT" sz="3200" dirty="0"/>
              <a:t> - </a:t>
            </a:r>
            <a:r>
              <a:rPr lang="it-IT" sz="3200" dirty="0">
                <a:sym typeface="Wingdings"/>
              </a:rPr>
              <a:t></a:t>
            </a:r>
            <a:endParaRPr lang="it-IT" sz="3200" dirty="0"/>
          </a:p>
          <a:p>
            <a:pPr marL="68580" indent="0">
              <a:buNone/>
            </a:pP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043490" y="816429"/>
            <a:ext cx="7024744" cy="1977571"/>
          </a:xfrm>
        </p:spPr>
        <p:txBody>
          <a:bodyPr>
            <a:noAutofit/>
          </a:bodyPr>
          <a:lstStyle/>
          <a:p>
            <a:pPr lvl="0"/>
            <a:r>
              <a:rPr lang="it-IT" sz="3200" b="1" dirty="0" smtClean="0"/>
              <a:t>III. </a:t>
            </a:r>
            <a:r>
              <a:rPr lang="it-IT" sz="3200" b="1" dirty="0" err="1" smtClean="0"/>
              <a:t>Question</a:t>
            </a:r>
            <a:r>
              <a:rPr lang="it-IT" sz="3200" b="1" dirty="0" smtClean="0"/>
              <a:t> </a:t>
            </a:r>
            <a:r>
              <a:rPr lang="it-IT" sz="3200" b="1" dirty="0"/>
              <a:t>on the format/</a:t>
            </a:r>
            <a:r>
              <a:rPr lang="it-IT" sz="3200" b="1" dirty="0" err="1"/>
              <a:t>extension</a:t>
            </a:r>
            <a:r>
              <a:rPr lang="it-IT" sz="3200" b="1" dirty="0"/>
              <a:t>  (</a:t>
            </a:r>
            <a:r>
              <a:rPr lang="it-IT" sz="3200" b="1" dirty="0" err="1"/>
              <a:t>it</a:t>
            </a:r>
            <a:r>
              <a:rPr lang="it-IT" sz="3200" b="1" dirty="0"/>
              <a:t> </a:t>
            </a:r>
            <a:r>
              <a:rPr lang="it-IT" sz="3200" b="1" dirty="0" err="1"/>
              <a:t>is</a:t>
            </a:r>
            <a:r>
              <a:rPr lang="it-IT" sz="3200" b="1" dirty="0"/>
              <a:t> </a:t>
            </a:r>
            <a:r>
              <a:rPr lang="it-IT" sz="3200" b="1" dirty="0" err="1"/>
              <a:t>regarding</a:t>
            </a:r>
            <a:r>
              <a:rPr lang="it-IT" sz="3200" b="1" dirty="0"/>
              <a:t> maximum </a:t>
            </a:r>
            <a:r>
              <a:rPr lang="it-IT" sz="3200" b="1" dirty="0" err="1"/>
              <a:t>reading</a:t>
            </a:r>
            <a:r>
              <a:rPr lang="it-IT" sz="3200" b="1" dirty="0"/>
              <a:t> on maximum of </a:t>
            </a:r>
            <a:r>
              <a:rPr lang="it-IT" sz="3200" b="1" dirty="0" err="1"/>
              <a:t>device</a:t>
            </a:r>
            <a:r>
              <a:rPr lang="it-IT" sz="3200" b="1" dirty="0" smtClean="0"/>
              <a:t>)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449695" y="6219762"/>
            <a:ext cx="247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Ermioni</a:t>
            </a:r>
            <a:r>
              <a:rPr lang="it-IT" dirty="0"/>
              <a:t>  13 </a:t>
            </a:r>
            <a:r>
              <a:rPr lang="it-IT" dirty="0" smtClean="0"/>
              <a:t>April </a:t>
            </a:r>
            <a:r>
              <a:rPr lang="it-IT" dirty="0"/>
              <a:t>2014</a:t>
            </a:r>
          </a:p>
        </p:txBody>
      </p:sp>
      <p:pic>
        <p:nvPicPr>
          <p:cNvPr id="6" name="Immagine 5" descr="congenial8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025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247571"/>
            <a:ext cx="6777317" cy="2585058"/>
          </a:xfrm>
        </p:spPr>
        <p:txBody>
          <a:bodyPr/>
          <a:lstStyle/>
          <a:p>
            <a:r>
              <a:rPr lang="it-IT" sz="3200" dirty="0" smtClean="0"/>
              <a:t> 3</a:t>
            </a:r>
            <a:r>
              <a:rPr lang="it-IT" sz="3200" dirty="0"/>
              <a:t>. </a:t>
            </a:r>
            <a:r>
              <a:rPr lang="it-IT" sz="3200" dirty="0" err="1"/>
              <a:t>several</a:t>
            </a:r>
            <a:r>
              <a:rPr lang="it-IT" sz="3200" dirty="0"/>
              <a:t> </a:t>
            </a:r>
            <a:r>
              <a:rPr lang="it-IT" sz="3200" dirty="0" err="1"/>
              <a:t>extensions</a:t>
            </a:r>
            <a:r>
              <a:rPr lang="it-IT" sz="3200" dirty="0"/>
              <a:t> in </a:t>
            </a:r>
            <a:r>
              <a:rPr lang="it-IT" sz="3200" dirty="0" err="1"/>
              <a:t>same</a:t>
            </a:r>
            <a:r>
              <a:rPr lang="it-IT" sz="3200" dirty="0"/>
              <a:t> file </a:t>
            </a:r>
            <a:r>
              <a:rPr lang="it-IT" sz="3200" dirty="0" err="1"/>
              <a:t>using</a:t>
            </a:r>
            <a:r>
              <a:rPr lang="it-IT" sz="3200" dirty="0"/>
              <a:t> a </a:t>
            </a:r>
            <a:r>
              <a:rPr lang="it-IT" sz="3200" dirty="0" err="1"/>
              <a:t>dedicated</a:t>
            </a:r>
            <a:r>
              <a:rPr lang="it-IT" sz="3200" dirty="0"/>
              <a:t> </a:t>
            </a:r>
            <a:r>
              <a:rPr lang="it-IT" sz="3200" dirty="0" err="1"/>
              <a:t>program</a:t>
            </a:r>
            <a:endParaRPr lang="it-IT" sz="3200" dirty="0"/>
          </a:p>
          <a:p>
            <a:pPr marL="68580" indent="0">
              <a:buNone/>
            </a:pPr>
            <a:r>
              <a:rPr lang="it-IT" dirty="0" smtClean="0"/>
              <a:t>(by </a:t>
            </a:r>
            <a:r>
              <a:rPr lang="it-IT" dirty="0" err="1" smtClean="0"/>
              <a:t>exemple</a:t>
            </a:r>
            <a:r>
              <a:rPr lang="it-IT" dirty="0" smtClean="0"/>
              <a:t> “</a:t>
            </a:r>
            <a:r>
              <a:rPr lang="it-IT" dirty="0" err="1" smtClean="0"/>
              <a:t>Calibre</a:t>
            </a:r>
            <a:r>
              <a:rPr lang="it-IT" dirty="0" smtClean="0"/>
              <a:t>”)</a:t>
            </a:r>
            <a:endParaRPr lang="it-IT" dirty="0"/>
          </a:p>
        </p:txBody>
      </p:sp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1043490" y="1027663"/>
            <a:ext cx="7024744" cy="1947766"/>
          </a:xfrm>
        </p:spPr>
        <p:txBody>
          <a:bodyPr>
            <a:noAutofit/>
          </a:bodyPr>
          <a:lstStyle/>
          <a:p>
            <a:pPr lvl="0"/>
            <a:r>
              <a:rPr lang="it-IT" sz="3200" b="1" dirty="0" smtClean="0"/>
              <a:t>III. </a:t>
            </a:r>
            <a:r>
              <a:rPr lang="it-IT" sz="3200" b="1" dirty="0" err="1" smtClean="0"/>
              <a:t>Question</a:t>
            </a:r>
            <a:r>
              <a:rPr lang="it-IT" sz="3200" b="1" dirty="0" smtClean="0"/>
              <a:t> </a:t>
            </a:r>
            <a:r>
              <a:rPr lang="it-IT" sz="3200" b="1" dirty="0"/>
              <a:t>on the format/</a:t>
            </a:r>
            <a:r>
              <a:rPr lang="it-IT" sz="3200" b="1" dirty="0" err="1"/>
              <a:t>extension</a:t>
            </a:r>
            <a:r>
              <a:rPr lang="it-IT" sz="3200" b="1" dirty="0"/>
              <a:t>  (</a:t>
            </a:r>
            <a:r>
              <a:rPr lang="it-IT" sz="3200" b="1" dirty="0" err="1"/>
              <a:t>it</a:t>
            </a:r>
            <a:r>
              <a:rPr lang="it-IT" sz="3200" b="1" dirty="0"/>
              <a:t> </a:t>
            </a:r>
            <a:r>
              <a:rPr lang="it-IT" sz="3200" b="1" dirty="0" err="1"/>
              <a:t>is</a:t>
            </a:r>
            <a:r>
              <a:rPr lang="it-IT" sz="3200" b="1" dirty="0"/>
              <a:t> </a:t>
            </a:r>
            <a:r>
              <a:rPr lang="it-IT" sz="3200" b="1" dirty="0" err="1"/>
              <a:t>regarding</a:t>
            </a:r>
            <a:r>
              <a:rPr lang="it-IT" sz="3200" b="1" dirty="0"/>
              <a:t> maximum </a:t>
            </a:r>
            <a:r>
              <a:rPr lang="it-IT" sz="3200" b="1" dirty="0" err="1"/>
              <a:t>reading</a:t>
            </a:r>
            <a:r>
              <a:rPr lang="it-IT" sz="3200" b="1" dirty="0"/>
              <a:t> on maximum of </a:t>
            </a:r>
            <a:r>
              <a:rPr lang="it-IT" sz="3200" b="1" dirty="0" err="1"/>
              <a:t>device</a:t>
            </a:r>
            <a:r>
              <a:rPr lang="it-IT" sz="3200" b="1" dirty="0" smtClean="0"/>
              <a:t>)</a:t>
            </a:r>
            <a:endParaRPr lang="it-IT" sz="3200" dirty="0"/>
          </a:p>
        </p:txBody>
      </p:sp>
      <p:sp>
        <p:nvSpPr>
          <p:cNvPr id="5" name="Rettangolo 4"/>
          <p:cNvSpPr/>
          <p:nvPr/>
        </p:nvSpPr>
        <p:spPr>
          <a:xfrm>
            <a:off x="449695" y="6219762"/>
            <a:ext cx="247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Ermioni</a:t>
            </a:r>
            <a:r>
              <a:rPr lang="it-IT" dirty="0"/>
              <a:t>  13 </a:t>
            </a:r>
            <a:r>
              <a:rPr lang="it-IT" dirty="0" smtClean="0"/>
              <a:t>April </a:t>
            </a:r>
            <a:r>
              <a:rPr lang="it-IT" dirty="0"/>
              <a:t>2014</a:t>
            </a:r>
          </a:p>
        </p:txBody>
      </p:sp>
      <p:pic>
        <p:nvPicPr>
          <p:cNvPr id="6" name="Immagine 5" descr="congenial8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746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816429"/>
            <a:ext cx="7024744" cy="2158999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III. </a:t>
            </a:r>
            <a:r>
              <a:rPr lang="it-IT" b="1" dirty="0" err="1"/>
              <a:t>Question</a:t>
            </a:r>
            <a:r>
              <a:rPr lang="it-IT" b="1" dirty="0"/>
              <a:t> on the format/</a:t>
            </a:r>
            <a:r>
              <a:rPr lang="it-IT" b="1" dirty="0" err="1"/>
              <a:t>extension</a:t>
            </a:r>
            <a:r>
              <a:rPr lang="it-IT" b="1" dirty="0"/>
              <a:t>  (</a:t>
            </a:r>
            <a:r>
              <a:rPr lang="it-IT" b="1" dirty="0" err="1"/>
              <a:t>it</a:t>
            </a:r>
            <a:r>
              <a:rPr lang="it-IT" b="1" dirty="0"/>
              <a:t> </a:t>
            </a:r>
            <a:r>
              <a:rPr lang="it-IT" b="1" dirty="0" err="1"/>
              <a:t>is</a:t>
            </a:r>
            <a:r>
              <a:rPr lang="it-IT" b="1" dirty="0"/>
              <a:t> </a:t>
            </a:r>
            <a:r>
              <a:rPr lang="it-IT" b="1" dirty="0" err="1"/>
              <a:t>regarding</a:t>
            </a:r>
            <a:r>
              <a:rPr lang="it-IT" b="1" dirty="0"/>
              <a:t> maximum </a:t>
            </a:r>
            <a:r>
              <a:rPr lang="it-IT" b="1" dirty="0" err="1"/>
              <a:t>reading</a:t>
            </a:r>
            <a:r>
              <a:rPr lang="it-IT" b="1" dirty="0"/>
              <a:t> on maximum of </a:t>
            </a:r>
            <a:r>
              <a:rPr lang="it-IT" b="1" dirty="0" err="1"/>
              <a:t>device</a:t>
            </a:r>
            <a:r>
              <a:rPr lang="it-IT" b="1" dirty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3755571"/>
            <a:ext cx="6777317" cy="1614715"/>
          </a:xfrm>
        </p:spPr>
        <p:txBody>
          <a:bodyPr/>
          <a:lstStyle/>
          <a:p>
            <a:r>
              <a:rPr lang="it-IT" sz="3200" dirty="0" smtClean="0"/>
              <a:t>  4</a:t>
            </a:r>
            <a:r>
              <a:rPr lang="it-IT" sz="3200" dirty="0"/>
              <a:t>. last </a:t>
            </a:r>
            <a:r>
              <a:rPr lang="it-IT" sz="3200" dirty="0" err="1"/>
              <a:t>decision</a:t>
            </a:r>
            <a:r>
              <a:rPr lang="it-IT" sz="3200" dirty="0"/>
              <a:t> by </a:t>
            </a:r>
            <a:r>
              <a:rPr lang="it-IT" sz="3200" dirty="0" err="1"/>
              <a:t>EdaForum</a:t>
            </a:r>
            <a:r>
              <a:rPr lang="it-IT" sz="3200" dirty="0"/>
              <a:t> staff per </a:t>
            </a:r>
            <a:r>
              <a:rPr lang="it-IT" sz="3200" dirty="0" err="1"/>
              <a:t>competence</a:t>
            </a:r>
            <a:r>
              <a:rPr lang="it-IT" sz="3200" dirty="0"/>
              <a:t>.</a:t>
            </a:r>
          </a:p>
          <a:p>
            <a:pPr marL="68580" indent="0">
              <a:buNone/>
            </a:pP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449695" y="6219762"/>
            <a:ext cx="247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Ermioni</a:t>
            </a:r>
            <a:r>
              <a:rPr lang="it-IT" dirty="0"/>
              <a:t>  13 </a:t>
            </a:r>
            <a:r>
              <a:rPr lang="it-IT" dirty="0" smtClean="0"/>
              <a:t>April </a:t>
            </a:r>
            <a:r>
              <a:rPr lang="it-IT" dirty="0"/>
              <a:t>2014</a:t>
            </a:r>
          </a:p>
        </p:txBody>
      </p:sp>
      <p:pic>
        <p:nvPicPr>
          <p:cNvPr id="5" name="Immagine 4" descr="congenial8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5176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476050"/>
          </a:xfrm>
        </p:spPr>
        <p:txBody>
          <a:bodyPr>
            <a:noAutofit/>
          </a:bodyPr>
          <a:lstStyle/>
          <a:p>
            <a:r>
              <a:rPr lang="it-IT" sz="3200" b="1" dirty="0"/>
              <a:t>IV.    </a:t>
            </a:r>
            <a:r>
              <a:rPr lang="it-IT" sz="3200" b="1" dirty="0" err="1"/>
              <a:t>Question</a:t>
            </a:r>
            <a:r>
              <a:rPr lang="it-IT" sz="3200" b="1" dirty="0"/>
              <a:t> </a:t>
            </a:r>
            <a:r>
              <a:rPr lang="it-IT" sz="3200" b="1" dirty="0" err="1"/>
              <a:t>about</a:t>
            </a:r>
            <a:r>
              <a:rPr lang="it-IT" sz="3200" b="1" dirty="0"/>
              <a:t> </a:t>
            </a:r>
            <a:r>
              <a:rPr lang="it-IT" sz="3200" b="1" dirty="0" err="1"/>
              <a:t>attached</a:t>
            </a:r>
            <a:r>
              <a:rPr lang="it-IT" sz="3200" b="1" dirty="0"/>
              <a:t> </a:t>
            </a:r>
            <a:r>
              <a:rPr lang="it-IT" sz="3200" b="1" dirty="0" err="1"/>
              <a:t>files</a:t>
            </a:r>
            <a:r>
              <a:rPr lang="it-IT" sz="3200" b="1" dirty="0"/>
              <a:t> (</a:t>
            </a:r>
            <a:r>
              <a:rPr lang="it-IT" sz="3200" b="1" dirty="0" err="1"/>
              <a:t>documents</a:t>
            </a:r>
            <a:r>
              <a:rPr lang="it-IT" sz="3200" b="1" dirty="0"/>
              <a:t>, </a:t>
            </a:r>
            <a:r>
              <a:rPr lang="it-IT" sz="3200" b="1" dirty="0" err="1"/>
              <a:t>pictures</a:t>
            </a:r>
            <a:r>
              <a:rPr lang="it-IT" sz="3200" b="1" dirty="0"/>
              <a:t>, </a:t>
            </a:r>
            <a:r>
              <a:rPr lang="it-IT" sz="3200" b="1" dirty="0" err="1"/>
              <a:t>photoes</a:t>
            </a:r>
            <a:r>
              <a:rPr lang="it-IT" sz="3200" b="1" dirty="0"/>
              <a:t>, </a:t>
            </a:r>
            <a:r>
              <a:rPr lang="it-IT" sz="3200" b="1" dirty="0" err="1"/>
              <a:t>videos</a:t>
            </a:r>
            <a:r>
              <a:rPr lang="it-IT" sz="3200" b="1" dirty="0"/>
              <a:t>) </a:t>
            </a:r>
            <a:r>
              <a:rPr lang="it-IT" sz="3200" b="1" dirty="0" err="1"/>
              <a:t>where</a:t>
            </a:r>
            <a:r>
              <a:rPr lang="it-IT" sz="3200" b="1" dirty="0"/>
              <a:t> to </a:t>
            </a:r>
            <a:r>
              <a:rPr lang="it-IT" sz="3200" b="1" dirty="0" err="1"/>
              <a:t>store</a:t>
            </a:r>
            <a:r>
              <a:rPr lang="it-IT" sz="3200" b="1" dirty="0"/>
              <a:t> the </a:t>
            </a:r>
            <a:r>
              <a:rPr lang="it-IT" sz="3200" b="1" dirty="0" err="1"/>
              <a:t>files</a:t>
            </a:r>
            <a:r>
              <a:rPr lang="it-IT" sz="3200" b="1" dirty="0" smtClean="0"/>
              <a:t>?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648857"/>
            <a:ext cx="7024742" cy="318377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it-IT" sz="3200" dirty="0"/>
              <a:t> [</a:t>
            </a:r>
            <a:r>
              <a:rPr lang="it-IT" sz="3200" dirty="0" err="1"/>
              <a:t>at</a:t>
            </a:r>
            <a:r>
              <a:rPr lang="it-IT" sz="3200" dirty="0"/>
              <a:t> the end of e-book </a:t>
            </a:r>
            <a:r>
              <a:rPr lang="it-IT" sz="3200" dirty="0" err="1"/>
              <a:t>there</a:t>
            </a:r>
            <a:r>
              <a:rPr lang="it-IT" sz="3200" dirty="0"/>
              <a:t> </a:t>
            </a:r>
            <a:r>
              <a:rPr lang="it-IT" sz="3200" dirty="0" err="1"/>
              <a:t>is</a:t>
            </a:r>
            <a:r>
              <a:rPr lang="it-IT" sz="3200" dirty="0"/>
              <a:t> a page to  </a:t>
            </a:r>
            <a:r>
              <a:rPr lang="it-IT" sz="3200" dirty="0" err="1"/>
              <a:t>insert</a:t>
            </a:r>
            <a:r>
              <a:rPr lang="it-IT" sz="3200" dirty="0"/>
              <a:t>  </a:t>
            </a:r>
            <a:r>
              <a:rPr lang="it-IT" sz="3200" dirty="0" err="1"/>
              <a:t>attachments</a:t>
            </a:r>
            <a:r>
              <a:rPr lang="it-IT" sz="3200" dirty="0"/>
              <a:t> and </a:t>
            </a:r>
            <a:r>
              <a:rPr lang="it-IT" sz="3200" dirty="0" err="1"/>
              <a:t>references</a:t>
            </a:r>
            <a:r>
              <a:rPr lang="it-IT" sz="3200" dirty="0"/>
              <a:t>]</a:t>
            </a:r>
          </a:p>
          <a:p>
            <a:pPr lvl="2"/>
            <a:r>
              <a:rPr lang="it-IT" sz="3200" b="1" dirty="0" smtClean="0"/>
              <a:t>1. </a:t>
            </a:r>
            <a:r>
              <a:rPr lang="it-IT" sz="3200" b="1" dirty="0" err="1" smtClean="0"/>
              <a:t>embedded</a:t>
            </a:r>
            <a:r>
              <a:rPr lang="it-IT" sz="3200" b="1" dirty="0"/>
              <a:t>: </a:t>
            </a:r>
            <a:r>
              <a:rPr lang="it-IT" sz="3200" b="1" dirty="0" err="1"/>
              <a:t>only</a:t>
            </a:r>
            <a:r>
              <a:rPr lang="it-IT" sz="3200" b="1" dirty="0"/>
              <a:t> </a:t>
            </a:r>
            <a:r>
              <a:rPr lang="it-IT" sz="3200" b="1" dirty="0" err="1"/>
              <a:t>few</a:t>
            </a:r>
            <a:r>
              <a:rPr lang="it-IT" sz="3200" b="1" dirty="0"/>
              <a:t> </a:t>
            </a:r>
            <a:r>
              <a:rPr lang="it-IT" sz="3200" b="1" dirty="0" err="1"/>
              <a:t>extentions</a:t>
            </a:r>
            <a:r>
              <a:rPr lang="it-IT" sz="3200" b="1" dirty="0"/>
              <a:t> can </a:t>
            </a:r>
            <a:r>
              <a:rPr lang="it-IT" sz="3200" b="1" dirty="0" err="1"/>
              <a:t>accept</a:t>
            </a:r>
            <a:r>
              <a:rPr lang="it-IT" sz="3200" b="1" dirty="0"/>
              <a:t> </a:t>
            </a:r>
            <a:r>
              <a:rPr lang="it-IT" sz="3200" b="1" dirty="0" err="1"/>
              <a:t>that</a:t>
            </a:r>
            <a:r>
              <a:rPr lang="it-IT" sz="3200" b="1" dirty="0"/>
              <a:t> </a:t>
            </a:r>
            <a:r>
              <a:rPr lang="it-IT" sz="3200" b="1" dirty="0" err="1"/>
              <a:t>solution</a:t>
            </a:r>
            <a:r>
              <a:rPr lang="it-IT" sz="3200" b="1" dirty="0"/>
              <a:t> </a:t>
            </a:r>
            <a:r>
              <a:rPr lang="it-IT" sz="3200" b="1" dirty="0">
                <a:sym typeface="Wingdings"/>
              </a:rPr>
              <a:t></a:t>
            </a:r>
            <a:endParaRPr lang="it-IT" sz="3200" dirty="0"/>
          </a:p>
        </p:txBody>
      </p:sp>
      <p:sp>
        <p:nvSpPr>
          <p:cNvPr id="4" name="Rettangolo 3"/>
          <p:cNvSpPr/>
          <p:nvPr/>
        </p:nvSpPr>
        <p:spPr>
          <a:xfrm>
            <a:off x="449695" y="6219762"/>
            <a:ext cx="24751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 err="1"/>
              <a:t>Ermioni</a:t>
            </a:r>
            <a:r>
              <a:rPr lang="it-IT" dirty="0"/>
              <a:t>  13 </a:t>
            </a:r>
            <a:r>
              <a:rPr lang="it-IT" dirty="0" smtClean="0"/>
              <a:t>April </a:t>
            </a:r>
            <a:r>
              <a:rPr lang="it-IT" dirty="0"/>
              <a:t>2014</a:t>
            </a:r>
          </a:p>
        </p:txBody>
      </p:sp>
      <p:pic>
        <p:nvPicPr>
          <p:cNvPr id="5" name="Immagine 4" descr="congenial8_small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5644" y="246740"/>
            <a:ext cx="3638550" cy="276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505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89</TotalTime>
  <Words>601</Words>
  <Application>Microsoft Macintosh PowerPoint</Application>
  <PresentationFormat>Presentazione su schermo (4:3)</PresentationFormat>
  <Paragraphs>45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Austin</vt:lpstr>
      <vt:lpstr>About  e-Book shared building </vt:lpstr>
      <vt:lpstr>Question points </vt:lpstr>
      <vt:lpstr>I.  Draft general indications     (by EdaFirum, Glenda Galeotti)  (shared by gmail group)</vt:lpstr>
      <vt:lpstr> II.    About the contens</vt:lpstr>
      <vt:lpstr>III. Question on the format/extension  (it is regarding maximum reading on maximum of device)</vt:lpstr>
      <vt:lpstr>III. Question on the format/extension  (it is regarding maximum reading on maximum of device)</vt:lpstr>
      <vt:lpstr>III. Question on the format/extension  (it is regarding maximum reading on maximum of device)</vt:lpstr>
      <vt:lpstr>III. Question on the format/extension  (it is regarding maximum reading on maximum of device)</vt:lpstr>
      <vt:lpstr>IV.    Question about attached files (documents, pictures, photoes, videos) where to store the files?</vt:lpstr>
      <vt:lpstr>IV.    Question about attached files (documents, pictures, photoes, videos) where to store the files?</vt:lpstr>
      <vt:lpstr>IV.    Question about attached files (documents, pictures, photoes, videos) where to store the files?</vt:lpstr>
      <vt:lpstr>essential</vt:lpstr>
      <vt:lpstr>remote help and assistance by EdaForum (Renato) is guaranteed:  renalut@live.it    0039 3292170677  http://congenialebook.wordpress.com/2013/11/23/starting-working-collaboratively/   clicking on Leave a Reply and writing … 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 e-Book shared building </dc:title>
  <dc:creator>RE</dc:creator>
  <cp:lastModifiedBy>RE</cp:lastModifiedBy>
  <cp:revision>11</cp:revision>
  <dcterms:created xsi:type="dcterms:W3CDTF">2014-04-10T17:03:27Z</dcterms:created>
  <dcterms:modified xsi:type="dcterms:W3CDTF">2014-04-10T21:21:49Z</dcterms:modified>
</cp:coreProperties>
</file>